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6"/>
  </p:sldMasterIdLst>
  <p:notesMasterIdLst>
    <p:notesMasterId r:id="rId22"/>
  </p:notesMasterIdLst>
  <p:sldIdLst>
    <p:sldId id="272" r:id="rId7"/>
    <p:sldId id="284" r:id="rId8"/>
    <p:sldId id="277" r:id="rId9"/>
    <p:sldId id="276" r:id="rId10"/>
    <p:sldId id="256" r:id="rId11"/>
    <p:sldId id="280" r:id="rId12"/>
    <p:sldId id="257" r:id="rId13"/>
    <p:sldId id="265" r:id="rId14"/>
    <p:sldId id="267" r:id="rId15"/>
    <p:sldId id="268" r:id="rId16"/>
    <p:sldId id="281" r:id="rId17"/>
    <p:sldId id="274" r:id="rId18"/>
    <p:sldId id="275" r:id="rId19"/>
    <p:sldId id="28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8EF9F6E-62E3-2763-4804-86451EA05E61}" name="Kelsey Addy" initials="KA" userId="S::kaddy@caresny.org::8537c15b-b331-49f3-9a97-0946cbd74c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EB816E-B8EC-4FBB-813C-741660B74180}" v="40" dt="2026-06-17T16:16:18.286"/>
    <p1510:client id="{8FADF7B0-70A7-41E4-8A8F-FA65DC3C67D6}" v="3" dt="2026-06-16T17:51:32.218"/>
    <p1510:client id="{93144ED6-7CF2-433D-A81E-698EC01C7F08}" v="4" dt="2026-06-17T17:32:05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ylor Gillespie" userId="9382766a-d26c-4818-beea-c25d6c904544" providerId="ADAL" clId="{5C039BAF-3AF1-4C14-BF42-85A8575884FF}"/>
    <pc:docChg chg="modSld">
      <pc:chgData name="Taylor Gillespie" userId="9382766a-d26c-4818-beea-c25d6c904544" providerId="ADAL" clId="{5C039BAF-3AF1-4C14-BF42-85A8575884FF}" dt="2026-06-17T17:32:05.166" v="154" actId="20577"/>
      <pc:docMkLst>
        <pc:docMk/>
      </pc:docMkLst>
      <pc:sldChg chg="modSp mod">
        <pc:chgData name="Taylor Gillespie" userId="9382766a-d26c-4818-beea-c25d6c904544" providerId="ADAL" clId="{5C039BAF-3AF1-4C14-BF42-85A8575884FF}" dt="2026-06-17T17:32:05.166" v="154" actId="20577"/>
        <pc:sldMkLst>
          <pc:docMk/>
          <pc:sldMk cId="3996412197" sldId="273"/>
        </pc:sldMkLst>
        <pc:spChg chg="mod">
          <ac:chgData name="Taylor Gillespie" userId="9382766a-d26c-4818-beea-c25d6c904544" providerId="ADAL" clId="{5C039BAF-3AF1-4C14-BF42-85A8575884FF}" dt="2026-06-17T17:32:05.166" v="154" actId="20577"/>
          <ac:spMkLst>
            <pc:docMk/>
            <pc:sldMk cId="3996412197" sldId="273"/>
            <ac:spMk id="3" creationId="{ACF00168-7CB5-5C92-5535-33166F1BA6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2734-D2BF-4C95-90D9-9AB80E4A49AC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10CF3-FF37-4FED-B657-063250C45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Note: updated after tools went out to delete exits to hospitals (non-psychiatric), nursing/</a:t>
            </a:r>
            <a:r>
              <a:rPr lang="en-US" err="1"/>
              <a:t>longterm</a:t>
            </a:r>
            <a:r>
              <a:rPr lang="en-US"/>
              <a:t> care facility, and foster care from denominator to make neutral.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10CF3-FF37-4FED-B657-063250C452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9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213BDE-4A57-4F1F-8340-E1D5341DC1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accent2"/>
                </a:solidFill>
                <a:latin typeface="Sitka Display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D04568-6EEE-4AFB-BF8A-9C2E5AD824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5964" y="5324474"/>
            <a:ext cx="5811837" cy="3689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>
                <a:latin typeface="Sitka Display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340522-C9B7-4822-B5CC-C0F087978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27" y="619127"/>
            <a:ext cx="11451368" cy="2916237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>
                <a:latin typeface="Sitka Display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329356-3BF6-4AC3-8331-3303AE4FE12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1492C9F-F7E7-4A79-A71C-2ADCF6C5D06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84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316F6F1-6DB1-49BD-913C-5A398E233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27" y="1937442"/>
            <a:ext cx="11451368" cy="4137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89B7F6F-FD96-4FEE-9EA7-8142828D7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EC05F43-1FB1-49E7-8098-F8B4BB758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3378EE-2D40-4BE3-9D85-330E28F02D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442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44B06BA-4DFD-4ADB-9E50-4B156050DD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01888" y="2120029"/>
            <a:ext cx="7527925" cy="3673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DB58FA-694D-4D7F-8935-37346852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3B2A4D-224D-4BA0-83F6-FB47882B21B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0EEF85-8318-46F9-9D17-40EF7CB138B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47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527" y="1908984"/>
            <a:ext cx="5669280" cy="4120624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9615" y="1908983"/>
            <a:ext cx="5669280" cy="412062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7C7F0-1229-46A8-B038-B213F07F6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6F9772-9F6A-4100-96A4-188EA6335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234A0B-373A-4D46-9449-58CEACECB8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57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525" y="1862518"/>
            <a:ext cx="5577840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525" y="2560471"/>
            <a:ext cx="5577840" cy="348724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052" y="1862518"/>
            <a:ext cx="5577840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051" y="2560471"/>
            <a:ext cx="5577841" cy="3487244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74E6947-E82E-4AD8-B31E-9879AEC3E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A00C6D7E-CB9F-4C30-BA2A-9F8EB3898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85FA98-900E-4897-8CA4-0D9B715398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0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E814ED-A676-44C8-AE16-66B4D9AF3A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48966"/>
            <a:ext cx="6631284" cy="472590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DE82CEF-D309-482E-A5F8-C330DB925F99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183187" y="628532"/>
            <a:ext cx="6631285" cy="536005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  <a:latin typeface="Sitka Displa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67B57-099F-45B5-B6C0-041CA4EB5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527" y="3023857"/>
            <a:ext cx="4592381" cy="30510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C9C3B83-0C77-4638-8BFF-E102A91B5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27" y="621956"/>
            <a:ext cx="4592381" cy="22027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2C73A23-1CA1-4E26-A64D-1B1275A7217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44D98F6-71C0-4621-9785-351A658E404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03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FBCD73D-D856-4E52-963C-3E3CF48F71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90182" y="1937441"/>
            <a:ext cx="8438713" cy="414648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C8D9F1D-3723-4EF1-B77F-AB9BEECC419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7527" y="1919336"/>
            <a:ext cx="2619171" cy="414648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  <a:latin typeface="Sitka Display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BD0BAFB3-3DB8-4F0A-B376-D01145EFD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F644195-6D84-4E30-9CAE-82E19E7E1A07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1B49369-7BA3-4529-9A07-1AE94649CC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2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7EE56-F8AB-41B6-904C-8DE1DD696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C73098-B42A-4301-989F-A19971021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06F84-DC90-44D0-BCC7-974E802B9B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AC67F-5F31-439E-A432-FF0D4AF1E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FBFDA-36E5-45D6-8BC0-1CCF24D90D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3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18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77527" y="427765"/>
            <a:ext cx="3749040" cy="109728"/>
          </a:xfrm>
          <a:prstGeom prst="rect">
            <a:avLst/>
          </a:prstGeom>
          <a:solidFill>
            <a:schemeClr val="accent1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79855" y="427765"/>
            <a:ext cx="3749040" cy="109728"/>
          </a:xfrm>
          <a:prstGeom prst="rect">
            <a:avLst/>
          </a:prstGeom>
          <a:solidFill>
            <a:schemeClr val="accent4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28691" y="427765"/>
            <a:ext cx="3749040" cy="109728"/>
          </a:xfrm>
          <a:prstGeom prst="rect">
            <a:avLst/>
          </a:prstGeom>
          <a:solidFill>
            <a:schemeClr val="accent2"/>
          </a:solidFill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4F873A77-926A-470F-A295-E419E766F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tretch>
            <a:fillRect/>
          </a:stretch>
        </p:blipFill>
        <p:spPr bwMode="auto">
          <a:xfrm>
            <a:off x="10228695" y="5879505"/>
            <a:ext cx="1600200" cy="681424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  <a:miter lim="800000"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F566381-0715-41A8-8202-9D48C038E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27" y="1946495"/>
            <a:ext cx="11451368" cy="4074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03C0677D-18E3-4A73-9E7A-26CAD132F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27" y="621955"/>
            <a:ext cx="11451368" cy="1086841"/>
          </a:xfrm>
          <a:prstGeom prst="rect">
            <a:avLst/>
          </a:prstGeom>
          <a:solidFill>
            <a:schemeClr val="tx1"/>
          </a:solidFill>
        </p:spPr>
        <p:txBody>
          <a:bodyPr vert="horz" lIns="182880" tIns="182880" rIns="182880" bIns="13716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4A24E602-A1F7-4AB9-A562-BD5D66997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27" y="6293793"/>
            <a:ext cx="2743200" cy="321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244372AB-865A-4464-9042-4146CBEBA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15955" y="6293792"/>
            <a:ext cx="2743200" cy="3214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48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3800" b="0" kern="1200" cap="all">
          <a:solidFill>
            <a:schemeClr val="bg1"/>
          </a:solidFill>
          <a:latin typeface="Sitka Display" pitchFamily="2" charset="0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2575" indent="-282575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400" kern="1200">
          <a:solidFill>
            <a:schemeClr val="tx2"/>
          </a:solidFill>
          <a:latin typeface="Sitka Display" pitchFamily="2" charset="0"/>
          <a:ea typeface="+mn-ea"/>
          <a:cs typeface="+mn-cs"/>
        </a:defRPr>
      </a:lvl1pPr>
      <a:lvl2pPr marL="631825" indent="-290513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000" kern="1200">
          <a:solidFill>
            <a:schemeClr val="tx2"/>
          </a:solidFill>
          <a:latin typeface="Sitka Display" pitchFamily="2" charset="0"/>
          <a:ea typeface="+mn-ea"/>
          <a:cs typeface="+mn-cs"/>
        </a:defRPr>
      </a:lvl2pPr>
      <a:lvl3pPr marL="914400" indent="-230188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Sitka Display" pitchFamily="2" charset="0"/>
          <a:ea typeface="+mn-ea"/>
          <a:cs typeface="+mn-cs"/>
        </a:defRPr>
      </a:lvl3pPr>
      <a:lvl4pPr marL="1255713" indent="-2476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Sitka Display" pitchFamily="2" charset="0"/>
          <a:ea typeface="+mn-ea"/>
          <a:cs typeface="+mn-cs"/>
        </a:defRPr>
      </a:lvl4pPr>
      <a:lvl5pPr marL="1598613" indent="-230188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Sitka Display" pitchFamily="2" charset="0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mailto:tgillespie@caresny.org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2497A0E6-1CA3-3D93-5FB4-31639757C9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2026 Rank &amp; Review Data Attachments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1B0730-C9A3-96DE-EE13-3333E6CB9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StHC</a:t>
            </a:r>
            <a:r>
              <a:rPr lang="en-US"/>
              <a:t> CoC (NY-511)</a:t>
            </a:r>
          </a:p>
        </p:txBody>
      </p:sp>
    </p:spTree>
    <p:extLst>
      <p:ext uri="{BB962C8B-B14F-4D97-AF65-F5344CB8AC3E}">
        <p14:creationId xmlns:p14="http://schemas.microsoft.com/office/powerpoint/2010/main" val="2506445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29C6AD-57E8-96E1-23B4-E9C29FF58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Purpose: support you in filling out Part 1 of the Rank &amp; Review Renewal Tool. </a:t>
            </a:r>
          </a:p>
          <a:p>
            <a:r>
              <a:rPr lang="en-US"/>
              <a:t>Agenda: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/>
              <a:t>Review Scoring Methodology.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/>
              <a:t>Review Data Attachments and how to apply the information when filling out the Part 1 tool.</a:t>
            </a:r>
          </a:p>
          <a:p>
            <a:pPr marL="806450" lvl="1" indent="-457200">
              <a:buFont typeface="+mj-lt"/>
              <a:buAutoNum type="arabicPeriod"/>
            </a:pPr>
            <a:r>
              <a:rPr lang="en-US"/>
              <a:t>Discuss next steps and deadlines.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D267B6-A6F4-F190-F64B-16F31F6F3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/ Agenda</a:t>
            </a:r>
          </a:p>
        </p:txBody>
      </p:sp>
    </p:spTree>
    <p:extLst>
      <p:ext uri="{BB962C8B-B14F-4D97-AF65-F5344CB8AC3E}">
        <p14:creationId xmlns:p14="http://schemas.microsoft.com/office/powerpoint/2010/main" val="322618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00CCF6-3C8D-BBB0-A6D1-48D46323F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Sitka Display"/>
              </a:rPr>
              <a:t>All data based on Federal Fiscal Year 2025 APR reports (10/1/2024 – 9/30/2025), which will be provided to applicants in addition to this PowerPoint.</a:t>
            </a:r>
          </a:p>
          <a:p>
            <a:pPr lvl="1"/>
            <a:r>
              <a:rPr lang="en-US">
                <a:latin typeface="Sitka Display"/>
              </a:rPr>
              <a:t>This data was submitted to HUD for the annual Longitudinal Systems Analysis and cannot be changed. 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1BF3A9-C1B1-4C92-ED3B-422250D56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Sitka Display"/>
              </a:rPr>
              <a:t>Notes on the 2026 Rank &amp; review Data attachments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68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745807-1A79-126A-4DE7-DDBEF8690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527" y="3203707"/>
            <a:ext cx="5075221" cy="4137433"/>
          </a:xfrm>
        </p:spPr>
        <p:txBody>
          <a:bodyPr/>
          <a:lstStyle/>
          <a:p>
            <a:r>
              <a:rPr lang="en-US">
                <a:latin typeface="Sitka Display"/>
              </a:rPr>
              <a:t>Scoring ranges were determined using a basic bell-curve methodology. </a:t>
            </a:r>
          </a:p>
          <a:p>
            <a:r>
              <a:rPr lang="en-US">
                <a:latin typeface="Sitka Display"/>
              </a:rPr>
              <a:t>If the project scored below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-</a:t>
            </a:r>
            <a:r>
              <a:rPr lang="el-GR">
                <a:latin typeface="Sitka Display"/>
              </a:rPr>
              <a:t>σ</a:t>
            </a:r>
            <a:r>
              <a:rPr lang="en-US">
                <a:latin typeface="Sitka Display"/>
              </a:rPr>
              <a:t> it fell into the 1</a:t>
            </a:r>
            <a:r>
              <a:rPr lang="en-US" baseline="30000">
                <a:latin typeface="Sitka Display"/>
              </a:rPr>
              <a:t>st</a:t>
            </a:r>
            <a:r>
              <a:rPr lang="en-US">
                <a:latin typeface="Sitka Display"/>
              </a:rPr>
              <a:t>  bucket. If the project scored above the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-</a:t>
            </a:r>
            <a:r>
              <a:rPr lang="el-GR">
                <a:latin typeface="Sitka Display"/>
              </a:rPr>
              <a:t>σ</a:t>
            </a:r>
            <a:r>
              <a:rPr lang="en-US">
                <a:latin typeface="Sitka Display"/>
              </a:rPr>
              <a:t> and below the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, it fell in 2</a:t>
            </a:r>
            <a:r>
              <a:rPr lang="en-US" baseline="30000">
                <a:latin typeface="Sitka Display"/>
              </a:rPr>
              <a:t>nd</a:t>
            </a:r>
            <a:r>
              <a:rPr lang="en-US">
                <a:latin typeface="Sitka Display"/>
              </a:rPr>
              <a:t> bucket. If the project scored above the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 and below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-</a:t>
            </a:r>
            <a:r>
              <a:rPr lang="el-GR">
                <a:latin typeface="Sitka Display"/>
              </a:rPr>
              <a:t>σ</a:t>
            </a:r>
            <a:r>
              <a:rPr lang="en-US">
                <a:latin typeface="Sitka Display"/>
              </a:rPr>
              <a:t> it fell in 3</a:t>
            </a:r>
            <a:r>
              <a:rPr lang="en-US" baseline="30000">
                <a:latin typeface="Sitka Display"/>
              </a:rPr>
              <a:t>rd</a:t>
            </a:r>
            <a:r>
              <a:rPr lang="en-US">
                <a:latin typeface="Sitka Display"/>
              </a:rPr>
              <a:t>  bucket. Any projects scoring over </a:t>
            </a:r>
            <a:r>
              <a:rPr lang="el-GR">
                <a:latin typeface="Sitka Display"/>
              </a:rPr>
              <a:t>μ</a:t>
            </a:r>
            <a:r>
              <a:rPr lang="en-US">
                <a:latin typeface="Sitka Display"/>
              </a:rPr>
              <a:t>+</a:t>
            </a:r>
            <a:r>
              <a:rPr lang="el-GR">
                <a:latin typeface="Sitka Display"/>
              </a:rPr>
              <a:t>σ</a:t>
            </a:r>
            <a:r>
              <a:rPr lang="en-US">
                <a:latin typeface="Sitka Display"/>
              </a:rPr>
              <a:t> will fall into the last bucket. 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B422696-66B2-DCC1-BB8C-0E8EA9B11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Sitka Display"/>
              </a:rPr>
              <a:t>Scoring Methodology</a:t>
            </a:r>
            <a:endParaRPr lang="en-US"/>
          </a:p>
        </p:txBody>
      </p:sp>
      <p:pic>
        <p:nvPicPr>
          <p:cNvPr id="1026" name="Picture 2" descr="What Is Standard Deviation?">
            <a:extLst>
              <a:ext uri="{FF2B5EF4-FFF2-40B4-BE49-F238E27FC236}">
                <a16:creationId xmlns:a16="http://schemas.microsoft.com/office/drawing/2014/main" id="{8BED6C70-6544-DB00-A029-2B622FF69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49" y="2008261"/>
            <a:ext cx="6338747" cy="459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22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809" y="0"/>
            <a:ext cx="5586101" cy="1609344"/>
          </a:xfrm>
        </p:spPr>
        <p:txBody>
          <a:bodyPr>
            <a:noAutofit/>
          </a:bodyPr>
          <a:lstStyle/>
          <a:p>
            <a:r>
              <a:rPr lang="en-US" sz="2400">
                <a:latin typeface="Sitka Display"/>
              </a:rPr>
              <a:t>10. Length of Time between Project Start Date and Residential Move-in Date</a:t>
            </a:r>
            <a:br>
              <a:rPr lang="en-US" sz="2400">
                <a:latin typeface="Sitka Display"/>
                <a:ea typeface="+mj-lt"/>
                <a:cs typeface="+mj-lt"/>
              </a:rPr>
            </a:br>
            <a:r>
              <a:rPr lang="en-US" sz="2400">
                <a:latin typeface="Sitka Display"/>
                <a:ea typeface="+mj-lt"/>
                <a:cs typeface="+mj-lt"/>
              </a:rPr>
              <a:t>Attachment #1</a:t>
            </a:r>
            <a:endParaRPr lang="en-US" sz="3100">
              <a:solidFill>
                <a:srgbClr val="242424"/>
              </a:solidFill>
              <a:latin typeface="Sitka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414C89-25DC-BC9D-CFC8-C3ACC83AC98A}"/>
              </a:ext>
            </a:extLst>
          </p:cNvPr>
          <p:cNvSpPr txBox="1"/>
          <p:nvPr/>
        </p:nvSpPr>
        <p:spPr>
          <a:xfrm>
            <a:off x="296174" y="11199"/>
            <a:ext cx="4601307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Sitka Display"/>
              </a:rPr>
              <a:t>Scoring  Rubric</a:t>
            </a:r>
          </a:p>
          <a:p>
            <a:endParaRPr lang="en-US" sz="2400">
              <a:latin typeface="Sitka Display"/>
            </a:endParaRPr>
          </a:p>
          <a:p>
            <a:r>
              <a:rPr lang="en-US" sz="2400">
                <a:latin typeface="Sitka Display"/>
              </a:rPr>
              <a:t>≤ 14 days= 4 pts</a:t>
            </a:r>
          </a:p>
          <a:p>
            <a:r>
              <a:rPr lang="en-US" sz="2400">
                <a:latin typeface="Sitka Display"/>
                <a:ea typeface="+mn-lt"/>
                <a:cs typeface="+mn-lt"/>
              </a:rPr>
              <a:t>&gt; 14 days= 0 pts</a:t>
            </a:r>
            <a:endParaRPr lang="en-US" sz="2400">
              <a:latin typeface="Sitka Display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2F5843-DA97-2ED9-896C-ECA0E97F9F8A}"/>
              </a:ext>
            </a:extLst>
          </p:cNvPr>
          <p:cNvSpPr txBox="1"/>
          <p:nvPr/>
        </p:nvSpPr>
        <p:spPr>
          <a:xfrm>
            <a:off x="2877227" y="565196"/>
            <a:ext cx="3538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FY25 APR Q22C – ‘Average length of time to housing.</a:t>
            </a:r>
          </a:p>
          <a:p>
            <a:r>
              <a:rPr lang="en-US" sz="1400" i="1">
                <a:latin typeface="Sitka Banner" panose="02000505000000020004" pitchFamily="2" charset="0"/>
              </a:rPr>
              <a:t>Notes: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49B2D3-28FA-5325-E0FA-ACFBE36A7751}"/>
              </a:ext>
            </a:extLst>
          </p:cNvPr>
          <p:cNvSpPr txBox="1"/>
          <p:nvPr/>
        </p:nvSpPr>
        <p:spPr>
          <a:xfrm>
            <a:off x="9210368" y="2532444"/>
            <a:ext cx="3538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Any projects with zero move-in </a:t>
            </a:r>
          </a:p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Site-based projects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20DC89-5462-1513-F54A-6644A56E423E}"/>
              </a:ext>
            </a:extLst>
          </p:cNvPr>
          <p:cNvSpPr txBox="1"/>
          <p:nvPr/>
        </p:nvSpPr>
        <p:spPr>
          <a:xfrm>
            <a:off x="9674351" y="1809284"/>
            <a:ext cx="2139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926A47F-231A-DC3B-BAF9-31ED7D917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2783" y="1857858"/>
            <a:ext cx="262151" cy="24386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7B322CD-7B8F-CA75-90F3-4148B9F86D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535" y="1690038"/>
            <a:ext cx="9179030" cy="486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7D6DD-7917-A1AE-AAB0-5980E1D89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F5DB8-8AF3-6273-C1CB-A85BAB5E8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809" y="0"/>
            <a:ext cx="5586101" cy="1243585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11. Positive Outcomes</a:t>
            </a:r>
            <a:br>
              <a:rPr lang="en-US" sz="2000">
                <a:latin typeface="Sitka Display"/>
              </a:rPr>
            </a:br>
            <a:br>
              <a:rPr lang="en-US" sz="2000">
                <a:latin typeface="Sitka Display"/>
                <a:ea typeface="+mj-lt"/>
                <a:cs typeface="+mj-lt"/>
              </a:rPr>
            </a:br>
            <a:r>
              <a:rPr lang="en-US" sz="2000">
                <a:latin typeface="Sitka Display"/>
                <a:ea typeface="+mj-lt"/>
                <a:cs typeface="+mj-lt"/>
              </a:rPr>
              <a:t>Attachment #2</a:t>
            </a:r>
            <a:endParaRPr lang="en-US" sz="2000">
              <a:solidFill>
                <a:srgbClr val="242424"/>
              </a:solidFill>
              <a:latin typeface="Sitka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6EABB3-D419-A886-A607-849C953DE513}"/>
              </a:ext>
            </a:extLst>
          </p:cNvPr>
          <p:cNvSpPr txBox="1"/>
          <p:nvPr/>
        </p:nvSpPr>
        <p:spPr>
          <a:xfrm>
            <a:off x="288892" y="64008"/>
            <a:ext cx="5586101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Sitka Display"/>
              </a:rPr>
              <a:t>Scoring  Rubric</a:t>
            </a:r>
          </a:p>
          <a:p>
            <a:r>
              <a:rPr lang="en-US">
                <a:latin typeface="Sitka Display"/>
              </a:rPr>
              <a:t>&lt; 90% </a:t>
            </a:r>
            <a:r>
              <a:rPr lang="en-US">
                <a:latin typeface="Sitka Display"/>
                <a:ea typeface="+mn-lt"/>
                <a:cs typeface="+mn-lt"/>
              </a:rPr>
              <a:t>= 0 pts</a:t>
            </a:r>
            <a:endParaRPr lang="en-US">
              <a:latin typeface="Sitka Display"/>
            </a:endParaRPr>
          </a:p>
          <a:p>
            <a:r>
              <a:rPr lang="en-US">
                <a:latin typeface="Sitka Display"/>
              </a:rPr>
              <a:t>90 – 91% </a:t>
            </a:r>
            <a:r>
              <a:rPr lang="en-US">
                <a:latin typeface="Sitka Display"/>
                <a:ea typeface="+mn-lt"/>
                <a:cs typeface="+mn-lt"/>
              </a:rPr>
              <a:t>= 7.5 pts</a:t>
            </a:r>
          </a:p>
          <a:p>
            <a:r>
              <a:rPr lang="en-US">
                <a:latin typeface="Sitka Display"/>
              </a:rPr>
              <a:t>92 – 100% </a:t>
            </a:r>
            <a:r>
              <a:rPr lang="en-US">
                <a:latin typeface="Sitka Display"/>
                <a:ea typeface="+mn-lt"/>
                <a:cs typeface="+mn-lt"/>
              </a:rPr>
              <a:t>= 15 pts</a:t>
            </a:r>
            <a:endParaRPr lang="en-US">
              <a:latin typeface="Sitka Display"/>
            </a:endParaRPr>
          </a:p>
          <a:p>
            <a:endParaRPr lang="en-US">
              <a:highlight>
                <a:srgbClr val="FFFF00"/>
              </a:highlight>
              <a:latin typeface="Sitka Display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406339-3653-9415-AC7E-6EDD8C3DF18B}"/>
              </a:ext>
            </a:extLst>
          </p:cNvPr>
          <p:cNvSpPr txBox="1"/>
          <p:nvPr/>
        </p:nvSpPr>
        <p:spPr>
          <a:xfrm>
            <a:off x="8119872" y="1336454"/>
            <a:ext cx="40721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For PSH, RRH, and TH, programs, an outcome is positive if a client is a stayer or exited to a PH </a:t>
            </a:r>
          </a:p>
          <a:p>
            <a:r>
              <a:rPr lang="en-US" sz="1400" i="1">
                <a:latin typeface="Sitka Banner" panose="02000505000000020004" pitchFamily="2" charset="0"/>
              </a:rPr>
              <a:t>destination that does not have a subsidy attached. </a:t>
            </a:r>
          </a:p>
          <a:p>
            <a:endParaRPr lang="en-US" sz="1400" i="1">
              <a:latin typeface="Sitka Banner" panose="02000505000000020004" pitchFamily="2" charset="0"/>
            </a:endParaRPr>
          </a:p>
          <a:p>
            <a:r>
              <a:rPr lang="en-US" sz="1400" i="1">
                <a:latin typeface="Sitka Banner" panose="02000505000000020004" pitchFamily="2" charset="0"/>
              </a:rPr>
              <a:t> FY 25 APR Q23c. Exits to </a:t>
            </a:r>
          </a:p>
          <a:p>
            <a:r>
              <a:rPr lang="en-US" sz="1400" i="1">
                <a:latin typeface="Sitka Banner" panose="02000505000000020004" pitchFamily="2" charset="0"/>
              </a:rPr>
              <a:t>Staying or living with family, permanent tenure</a:t>
            </a:r>
          </a:p>
          <a:p>
            <a:r>
              <a:rPr lang="en-US" sz="1400" i="1">
                <a:latin typeface="Sitka Banner" panose="02000505000000020004" pitchFamily="2" charset="0"/>
              </a:rPr>
              <a:t>Staying or living with friends, permanent tenure</a:t>
            </a:r>
          </a:p>
          <a:p>
            <a:r>
              <a:rPr lang="en-US" sz="1400" i="1">
                <a:latin typeface="Sitka Banner" panose="02000505000000020004" pitchFamily="2" charset="0"/>
              </a:rPr>
              <a:t>Owned by client, no ongoing housing subsidy</a:t>
            </a:r>
          </a:p>
          <a:p>
            <a:r>
              <a:rPr lang="en-US" sz="1400" i="1">
                <a:latin typeface="Sitka Banner" panose="02000505000000020004" pitchFamily="2" charset="0"/>
              </a:rPr>
              <a:t>Rental by client, no ongoing housing subsidy</a:t>
            </a:r>
          </a:p>
          <a:p>
            <a:r>
              <a:rPr lang="en-US" sz="1400" i="1">
                <a:latin typeface="Sitka Banner" panose="02000505000000020004" pitchFamily="2" charset="0"/>
              </a:rPr>
              <a:t>+ FY25 APR Q5 Number of Stayers /</a:t>
            </a:r>
          </a:p>
          <a:p>
            <a:r>
              <a:rPr lang="en-US" sz="1400" i="1">
                <a:latin typeface="Sitka Banner" panose="02000505000000020004" pitchFamily="2" charset="0"/>
              </a:rPr>
              <a:t>FY25 APR Q5 Total Number of Persons Served</a:t>
            </a:r>
          </a:p>
          <a:p>
            <a:r>
              <a:rPr lang="en-US" sz="1400" i="1">
                <a:latin typeface="Sitka Banner" panose="02000505000000020004" pitchFamily="2" charset="0"/>
              </a:rPr>
              <a:t>-  FY 25 APR Q23c. Exits to Deceased, Foster Care, Hospital, and Long-Term care facility. </a:t>
            </a:r>
          </a:p>
          <a:p>
            <a:endParaRPr lang="en-US" sz="1400" i="1">
              <a:latin typeface="Sitka Banner" panose="02000505000000020004" pitchFamily="2" charset="0"/>
            </a:endParaRPr>
          </a:p>
          <a:p>
            <a:endParaRPr lang="en-US" sz="1400" i="1">
              <a:latin typeface="Sitka Banner" panose="02000505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492E332-B0CA-C733-A964-E03F6F308466}"/>
              </a:ext>
            </a:extLst>
          </p:cNvPr>
          <p:cNvSpPr txBox="1"/>
          <p:nvPr/>
        </p:nvSpPr>
        <p:spPr>
          <a:xfrm>
            <a:off x="8284416" y="4909884"/>
            <a:ext cx="35382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Any projects with no leavers and stayers</a:t>
            </a:r>
          </a:p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All Service Only projects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D948A1-C207-FF1A-827F-C5CB521CCB1C}"/>
              </a:ext>
            </a:extLst>
          </p:cNvPr>
          <p:cNvSpPr txBox="1"/>
          <p:nvPr/>
        </p:nvSpPr>
        <p:spPr>
          <a:xfrm>
            <a:off x="8748399" y="4186724"/>
            <a:ext cx="21396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400" i="1" err="1">
                <a:latin typeface="Sitka Banner" panose="02000505000000020004" pitchFamily="2" charset="0"/>
              </a:rPr>
              <a:t>Stdev.p</a:t>
            </a:r>
            <a:r>
              <a:rPr lang="en-US" sz="1400" i="1">
                <a:latin typeface="Sitka Banner" panose="02000505000000020004" pitchFamily="2" charset="0"/>
              </a:rPr>
              <a:t> calculation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2E5733-B608-F594-C004-1BC48F297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6831" y="4235298"/>
            <a:ext cx="262151" cy="24386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6C3B4A4-C414-86BA-D9EF-DBC0A45D3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679" y="1336454"/>
            <a:ext cx="8102593" cy="521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09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4466" y="8370"/>
            <a:ext cx="2457534" cy="1670614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12. Positive Outcomes - Leavers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Attachment #3</a:t>
            </a:r>
            <a:endParaRPr lang="en-US" sz="2400">
              <a:latin typeface="Sitka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FADD9-9A4C-F00B-64F5-3B90CAC029EC}"/>
              </a:ext>
            </a:extLst>
          </p:cNvPr>
          <p:cNvSpPr txBox="1"/>
          <p:nvPr/>
        </p:nvSpPr>
        <p:spPr>
          <a:xfrm>
            <a:off x="291651" y="108471"/>
            <a:ext cx="457342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latin typeface="Sitka Display"/>
              </a:rPr>
              <a:t>Scoring Rubric</a:t>
            </a:r>
          </a:p>
          <a:p>
            <a:r>
              <a:rPr lang="en-US" sz="2400">
                <a:latin typeface="Sitka Display"/>
              </a:rPr>
              <a:t>≥ 20% = 5 pts, &lt; 20% = 0 pts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C961E1C-238D-BDE5-E632-F7A099597CBC}"/>
              </a:ext>
            </a:extLst>
          </p:cNvPr>
          <p:cNvSpPr txBox="1"/>
          <p:nvPr/>
        </p:nvSpPr>
        <p:spPr>
          <a:xfrm>
            <a:off x="8814816" y="1810941"/>
            <a:ext cx="33771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>
                <a:latin typeface="Sitka Banner" panose="02000505000000020004" pitchFamily="2" charset="0"/>
              </a:rPr>
              <a:t>Source: 20% of your participants exited to a positive housing destination that does not have a </a:t>
            </a:r>
          </a:p>
          <a:p>
            <a:r>
              <a:rPr lang="en-US" sz="1200" i="1">
                <a:latin typeface="Sitka Banner" panose="02000505000000020004" pitchFamily="2" charset="0"/>
              </a:rPr>
              <a:t>subsidy attached?</a:t>
            </a:r>
          </a:p>
          <a:p>
            <a:endParaRPr lang="en-US" sz="1200" i="1">
              <a:latin typeface="Sitka Banner" panose="02000505000000020004" pitchFamily="2" charset="0"/>
            </a:endParaRPr>
          </a:p>
          <a:p>
            <a:r>
              <a:rPr lang="en-US" sz="1200" i="1">
                <a:latin typeface="Sitka Banner" panose="02000505000000020004" pitchFamily="2" charset="0"/>
              </a:rPr>
              <a:t> FY 25 APR Q23c. Exits to </a:t>
            </a:r>
          </a:p>
          <a:p>
            <a:r>
              <a:rPr lang="en-US" sz="1200" i="1">
                <a:latin typeface="Sitka Banner" panose="02000505000000020004" pitchFamily="2" charset="0"/>
              </a:rPr>
              <a:t>Staying or living with family, permanent tenure</a:t>
            </a:r>
          </a:p>
          <a:p>
            <a:r>
              <a:rPr lang="en-US" sz="1200" i="1">
                <a:latin typeface="Sitka Banner" panose="02000505000000020004" pitchFamily="2" charset="0"/>
              </a:rPr>
              <a:t>Staying or living with friends, permanent tenure</a:t>
            </a:r>
          </a:p>
          <a:p>
            <a:r>
              <a:rPr lang="en-US" sz="1200" i="1">
                <a:latin typeface="Sitka Banner" panose="02000505000000020004" pitchFamily="2" charset="0"/>
              </a:rPr>
              <a:t>Owned by client, no ongoing housing subsidy</a:t>
            </a:r>
          </a:p>
          <a:p>
            <a:r>
              <a:rPr lang="en-US" sz="1200" i="1">
                <a:latin typeface="Sitka Banner" panose="02000505000000020004" pitchFamily="2" charset="0"/>
              </a:rPr>
              <a:t>Rental by client, no ongoing housing subsidy</a:t>
            </a:r>
          </a:p>
          <a:p>
            <a:r>
              <a:rPr lang="en-US" sz="1200" i="1">
                <a:latin typeface="Sitka Banner" panose="02000505000000020004" pitchFamily="2" charset="0"/>
              </a:rPr>
              <a:t>/FY25 APR Q5 Number of Leavers</a:t>
            </a:r>
          </a:p>
          <a:p>
            <a:r>
              <a:rPr lang="en-US" sz="1200" i="1">
                <a:latin typeface="Sitka Banner" panose="02000505000000020004" pitchFamily="2" charset="0"/>
              </a:rPr>
              <a:t>-  FY 25 APR Q23c. Exits to Deceased, Foster Care, Hospital, and Long-Term care facility.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064A5D-8CFA-AE0A-E7FF-9306F805FC80}"/>
              </a:ext>
            </a:extLst>
          </p:cNvPr>
          <p:cNvSpPr txBox="1"/>
          <p:nvPr/>
        </p:nvSpPr>
        <p:spPr>
          <a:xfrm>
            <a:off x="9445752" y="4157467"/>
            <a:ext cx="2611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4AEF10-F0A7-DAD8-175A-5E37CDFD54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259" y="4251222"/>
            <a:ext cx="262151" cy="2438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06D759-2104-4042-E8A3-4CCC9D7C6877}"/>
              </a:ext>
            </a:extLst>
          </p:cNvPr>
          <p:cNvSpPr txBox="1"/>
          <p:nvPr/>
        </p:nvSpPr>
        <p:spPr>
          <a:xfrm>
            <a:off x="8814816" y="4891596"/>
            <a:ext cx="35382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Any projects with no leavers minus excluded exits reasons</a:t>
            </a:r>
          </a:p>
          <a:p>
            <a:pPr marL="285750" indent="-285750">
              <a:buFontTx/>
              <a:buChar char="-"/>
            </a:pPr>
            <a:r>
              <a:rPr lang="en-US" sz="1400" i="1">
                <a:latin typeface="Sitka Banner" panose="02000505000000020004" pitchFamily="2" charset="0"/>
              </a:rPr>
              <a:t>All Service Only projects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4B328B1-2AFA-FDDD-09D8-5530F20966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465" y="939468"/>
            <a:ext cx="8648814" cy="556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77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8008" y="0"/>
            <a:ext cx="3513992" cy="1298183"/>
          </a:xfrm>
        </p:spPr>
        <p:txBody>
          <a:bodyPr>
            <a:noAutofit/>
          </a:bodyPr>
          <a:lstStyle/>
          <a:p>
            <a:r>
              <a:rPr lang="en-US" sz="2400">
                <a:latin typeface="Sitka Display"/>
              </a:rPr>
              <a:t>13. EXITS TO HOMELESSNESS</a:t>
            </a:r>
            <a:br>
              <a:rPr lang="en-US" sz="2400">
                <a:latin typeface="Sitka Display"/>
              </a:rPr>
            </a:br>
            <a:r>
              <a:rPr lang="en-US" sz="2400">
                <a:latin typeface="Sitka Display"/>
              </a:rPr>
              <a:t>Attachment #4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FADD9-9A4C-F00B-64F5-3B90CAC029EC}"/>
              </a:ext>
            </a:extLst>
          </p:cNvPr>
          <p:cNvSpPr txBox="1"/>
          <p:nvPr/>
        </p:nvSpPr>
        <p:spPr>
          <a:xfrm>
            <a:off x="366856" y="0"/>
            <a:ext cx="2903882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0-7% = 10 pts</a:t>
            </a:r>
          </a:p>
          <a:p>
            <a:r>
              <a:rPr lang="en-US" sz="2000">
                <a:latin typeface="Sitka Display"/>
              </a:rPr>
              <a:t>8-19%=  5 pts</a:t>
            </a:r>
          </a:p>
          <a:p>
            <a:r>
              <a:rPr lang="en-US" sz="2000">
                <a:latin typeface="Sitka Display"/>
              </a:rPr>
              <a:t>20+%=  0 pts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9450C-7D27-1F94-0099-BBFB5FBE79D5}"/>
              </a:ext>
            </a:extLst>
          </p:cNvPr>
          <p:cNvSpPr txBox="1"/>
          <p:nvPr/>
        </p:nvSpPr>
        <p:spPr>
          <a:xfrm>
            <a:off x="2352356" y="627521"/>
            <a:ext cx="61424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0293C"/>
                </a:solidFill>
                <a:effectLst/>
                <a:uLnTx/>
                <a:uFillTx/>
                <a:latin typeface="Sitka Banner" panose="02000505000000020004" pitchFamily="2" charset="0"/>
                <a:ea typeface="+mn-ea"/>
                <a:cs typeface="+mn-cs"/>
              </a:rPr>
              <a:t>Source: FY25 APR, Q23c Exits to Place not meant for habitation + Exits to Emergency Shelter / APR Q5 Total Leavers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1525E9-BB57-640C-7532-828B7FF56816}"/>
              </a:ext>
            </a:extLst>
          </p:cNvPr>
          <p:cNvSpPr txBox="1"/>
          <p:nvPr/>
        </p:nvSpPr>
        <p:spPr>
          <a:xfrm>
            <a:off x="366857" y="2157882"/>
            <a:ext cx="19191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600" i="1" err="1">
                <a:latin typeface="Sitka Banner" panose="02000505000000020004" pitchFamily="2" charset="0"/>
              </a:rPr>
              <a:t>Stdev.p</a:t>
            </a:r>
            <a:r>
              <a:rPr lang="en-US" sz="1600" i="1">
                <a:latin typeface="Sitka Banner" panose="02000505000000020004" pitchFamily="2" charset="0"/>
              </a:rPr>
              <a:t> calculation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9603F1-ACDE-B7E4-8E42-7A7008E481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05" y="2157882"/>
            <a:ext cx="262151" cy="2438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3A05CB-A025-FE05-0735-33E0880A3B45}"/>
              </a:ext>
            </a:extLst>
          </p:cNvPr>
          <p:cNvSpPr txBox="1"/>
          <p:nvPr/>
        </p:nvSpPr>
        <p:spPr>
          <a:xfrm>
            <a:off x="104705" y="3578351"/>
            <a:ext cx="20167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Any projects with no leavers </a:t>
            </a:r>
          </a:p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All Service Only projects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6F0D417-DF73-F2D7-5D53-E98102341E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9828" y="1399032"/>
            <a:ext cx="9657467" cy="531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42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1547" y="47450"/>
            <a:ext cx="3540453" cy="1066242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14. RETURN TO HOMELESSNESS 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ATTACHMENT #5</a:t>
            </a:r>
            <a:endParaRPr lang="en-US" sz="2400">
              <a:latin typeface="Sitka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FADD9-9A4C-F00B-64F5-3B90CAC029EC}"/>
              </a:ext>
            </a:extLst>
          </p:cNvPr>
          <p:cNvSpPr txBox="1"/>
          <p:nvPr/>
        </p:nvSpPr>
        <p:spPr>
          <a:xfrm>
            <a:off x="471545" y="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&lt; 8% = 5 pts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≥ 8% = 0 pts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8A313B-E3E1-2017-8EAA-63844A9F9F1F}"/>
              </a:ext>
            </a:extLst>
          </p:cNvPr>
          <p:cNvSpPr txBox="1"/>
          <p:nvPr/>
        </p:nvSpPr>
        <p:spPr>
          <a:xfrm>
            <a:off x="0" y="1995618"/>
            <a:ext cx="35638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FY25 SPM Measure 2b Number of Returns in 2 Years/ Total Number of Persons who exited to Permanent Housing Destination (2 Years Prior). Personal IDs were match to the project with earliest discharge date 2 years prior of SPM Reporting period and had an exit to Permanent Housing Destination.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9C5D5-82F3-7545-6D91-C8478085621E}"/>
              </a:ext>
            </a:extLst>
          </p:cNvPr>
          <p:cNvSpPr txBox="1"/>
          <p:nvPr/>
        </p:nvSpPr>
        <p:spPr>
          <a:xfrm>
            <a:off x="401463" y="3712364"/>
            <a:ext cx="306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50DA14-70CE-5A56-F8B9-75388D36F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8" y="3736525"/>
            <a:ext cx="262151" cy="2438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97BAC7-E6AF-302A-284A-756871A0305C}"/>
              </a:ext>
            </a:extLst>
          </p:cNvPr>
          <p:cNvSpPr txBox="1"/>
          <p:nvPr/>
        </p:nvSpPr>
        <p:spPr>
          <a:xfrm>
            <a:off x="175847" y="4181128"/>
            <a:ext cx="3068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No matching records based on personal ID and min discharge date to Permanent destination in FY25 SPM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2DDFED-8F2E-C85A-A50B-9C303ABB0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3819" y="4885387"/>
            <a:ext cx="262151" cy="2438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3E79AE0-C480-CBCE-3F9E-A3C035458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1805" y="4885387"/>
            <a:ext cx="262151" cy="24386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6BF6CC6-2871-E368-9B8D-AC2F55414C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7629" y="1212445"/>
            <a:ext cx="8498843" cy="553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27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596" y="0"/>
            <a:ext cx="3776942" cy="1063868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15a. Increases in Client Income at Exit-PSH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Attachment #6a</a:t>
            </a:r>
            <a:endParaRPr lang="en-US" sz="2400">
              <a:latin typeface="Sitka Display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FADD9-9A4C-F00B-64F5-3B90CAC029EC}"/>
              </a:ext>
            </a:extLst>
          </p:cNvPr>
          <p:cNvSpPr txBox="1"/>
          <p:nvPr/>
        </p:nvSpPr>
        <p:spPr>
          <a:xfrm>
            <a:off x="237445" y="57842"/>
            <a:ext cx="2743200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11%+ =  10 pts</a:t>
            </a:r>
          </a:p>
          <a:p>
            <a:r>
              <a:rPr lang="en-US" sz="2000">
                <a:latin typeface="Sitka Display"/>
              </a:rPr>
              <a:t>6-10% = 5 pts</a:t>
            </a:r>
          </a:p>
          <a:p>
            <a:r>
              <a:rPr lang="en-US" sz="2000">
                <a:latin typeface="Sitka Display"/>
              </a:rPr>
              <a:t>0-5% = 0 pts</a:t>
            </a:r>
            <a:br>
              <a:rPr lang="en-US" sz="2000">
                <a:latin typeface="Sitka Display"/>
              </a:rPr>
            </a:br>
            <a:endParaRPr lang="en-US" sz="2000">
              <a:latin typeface="Sitka Display"/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9C924-2551-61FF-48D1-609DE99923A9}"/>
              </a:ext>
            </a:extLst>
          </p:cNvPr>
          <p:cNvSpPr txBox="1"/>
          <p:nvPr/>
        </p:nvSpPr>
        <p:spPr>
          <a:xfrm>
            <a:off x="106370" y="1825384"/>
            <a:ext cx="24513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FFY25 APR 19a2 – Adults with Earned Income - Performance Measure: Percent of persons who accomplished this measure</a:t>
            </a:r>
            <a:r>
              <a:rPr lang="en-US" sz="1400" b="1" i="1">
                <a:latin typeface="Sitka Banner" panose="02000505000000020004" pitchFamily="2" charset="0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590197-3597-3CB0-FB75-85706BC8A707}"/>
              </a:ext>
            </a:extLst>
          </p:cNvPr>
          <p:cNvSpPr txBox="1"/>
          <p:nvPr/>
        </p:nvSpPr>
        <p:spPr>
          <a:xfrm>
            <a:off x="368522" y="2816481"/>
            <a:ext cx="2557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400" i="1" err="1">
                <a:latin typeface="Sitka Banner" panose="02000505000000020004" pitchFamily="2" charset="0"/>
              </a:rPr>
              <a:t>Stdev.p</a:t>
            </a:r>
            <a:r>
              <a:rPr lang="en-US" sz="1400" i="1">
                <a:latin typeface="Sitka Banner" panose="02000505000000020004" pitchFamily="2" charset="0"/>
              </a:rPr>
              <a:t> calculation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972FD8-A69C-C6DE-4961-A3838D3C8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" y="2835329"/>
            <a:ext cx="262151" cy="2438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F1ECB0-63F1-23CA-B644-857EFB98BA9C}"/>
              </a:ext>
            </a:extLst>
          </p:cNvPr>
          <p:cNvSpPr txBox="1"/>
          <p:nvPr/>
        </p:nvSpPr>
        <p:spPr>
          <a:xfrm>
            <a:off x="55093" y="3610982"/>
            <a:ext cx="3068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No Leavers APR Q5 – Adult Leavers = 0</a:t>
            </a:r>
          </a:p>
          <a:p>
            <a:pPr marL="285750" indent="-285750">
              <a:buFontTx/>
              <a:buChar char="-"/>
            </a:pPr>
            <a:endParaRPr lang="en-US" i="1">
              <a:latin typeface="Sitka Banner" panose="02000505000000020004" pitchFamily="2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0494A5-AF36-1128-7D8C-2FA5C69BFF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5371" y="1170432"/>
            <a:ext cx="8710259" cy="554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438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9C1F2-D689-9506-038B-02C024EAFA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D98DE-2CAA-9636-DC85-8CB71773E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4596" y="0"/>
            <a:ext cx="3776942" cy="1063868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15a. Increases in Client Income at Exit-TH/RRH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Attachment #6a</a:t>
            </a:r>
            <a:endParaRPr lang="en-US" sz="2400">
              <a:latin typeface="Sitka Displ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6B6D7F-0AA1-BF38-977E-5852BA16DE2A}"/>
              </a:ext>
            </a:extLst>
          </p:cNvPr>
          <p:cNvSpPr txBox="1"/>
          <p:nvPr/>
        </p:nvSpPr>
        <p:spPr>
          <a:xfrm>
            <a:off x="438581" y="76943"/>
            <a:ext cx="2743200" cy="19082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13%=  10 pts</a:t>
            </a:r>
          </a:p>
          <a:p>
            <a:br>
              <a:rPr lang="en-US" sz="2000">
                <a:latin typeface="Sitka Display"/>
              </a:rPr>
            </a:br>
            <a:endParaRPr lang="en-US" sz="2000">
              <a:latin typeface="Sitka Display"/>
            </a:endParaRPr>
          </a:p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3B9DCB-DFE0-C3C9-EFD8-9021FA58FB7F}"/>
              </a:ext>
            </a:extLst>
          </p:cNvPr>
          <p:cNvSpPr txBox="1"/>
          <p:nvPr/>
        </p:nvSpPr>
        <p:spPr>
          <a:xfrm>
            <a:off x="106370" y="1825384"/>
            <a:ext cx="24513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FFY25 APR 19a2 – Adults with Earned Income - Performance Measure: Percent of persons who accomplished this measure</a:t>
            </a:r>
            <a:r>
              <a:rPr lang="en-US" sz="1400" b="1" i="1">
                <a:latin typeface="Sitka Banner" panose="02000505000000020004" pitchFamily="2" charset="0"/>
              </a:rPr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1F93176-410C-5836-88AF-A336F1EC2FA7}"/>
              </a:ext>
            </a:extLst>
          </p:cNvPr>
          <p:cNvSpPr txBox="1"/>
          <p:nvPr/>
        </p:nvSpPr>
        <p:spPr>
          <a:xfrm>
            <a:off x="368522" y="2816481"/>
            <a:ext cx="2557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400" i="1" err="1">
                <a:latin typeface="Sitka Banner" panose="02000505000000020004" pitchFamily="2" charset="0"/>
              </a:rPr>
              <a:t>Stdev.p</a:t>
            </a:r>
            <a:r>
              <a:rPr lang="en-US" sz="1400" i="1">
                <a:latin typeface="Sitka Banner" panose="02000505000000020004" pitchFamily="2" charset="0"/>
              </a:rPr>
              <a:t> calculation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7638A9-F0B1-7CF0-42C2-4B4A0A10F276}"/>
              </a:ext>
            </a:extLst>
          </p:cNvPr>
          <p:cNvSpPr txBox="1"/>
          <p:nvPr/>
        </p:nvSpPr>
        <p:spPr>
          <a:xfrm>
            <a:off x="55093" y="3610982"/>
            <a:ext cx="3068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No Leavers APR Q5 – Adult Leavers = 0</a:t>
            </a:r>
          </a:p>
          <a:p>
            <a:pPr marL="285750" indent="-285750">
              <a:buFontTx/>
              <a:buChar char="-"/>
            </a:pPr>
            <a:endParaRPr lang="en-US" i="1">
              <a:latin typeface="Sitka Banner" panose="02000505000000020004" pitchFamily="2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943010-C09A-6474-F375-9138F93CD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" y="2835329"/>
            <a:ext cx="262151" cy="2438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241B2D5B-A3D1-930A-3787-E3A4843A22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3660" y="1063868"/>
            <a:ext cx="8919806" cy="56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886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76" y="64340"/>
            <a:ext cx="4550665" cy="1007078"/>
          </a:xfrm>
        </p:spPr>
        <p:txBody>
          <a:bodyPr>
            <a:noAutofit/>
          </a:bodyPr>
          <a:lstStyle/>
          <a:p>
            <a:r>
              <a:rPr lang="en-US" sz="2000">
                <a:latin typeface="Sitka Display"/>
              </a:rPr>
              <a:t>15B. Increases in Client Income at Annual Assessment-PSH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Attachment #6b</a:t>
            </a:r>
            <a:endParaRPr lang="en-US" sz="2400">
              <a:latin typeface="Sitka Display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E7AE2A-C8AE-44C9-27EA-C82368E20F6F}"/>
              </a:ext>
            </a:extLst>
          </p:cNvPr>
          <p:cNvSpPr txBox="1"/>
          <p:nvPr/>
        </p:nvSpPr>
        <p:spPr>
          <a:xfrm>
            <a:off x="438581" y="76943"/>
            <a:ext cx="2743200" cy="252376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33%+=  10 pts</a:t>
            </a:r>
          </a:p>
          <a:p>
            <a:r>
              <a:rPr lang="en-US" sz="2000">
                <a:latin typeface="Sitka Display"/>
              </a:rPr>
              <a:t>24-32= 7.5pts</a:t>
            </a:r>
          </a:p>
          <a:p>
            <a:r>
              <a:rPr lang="en-US" sz="2000">
                <a:latin typeface="Sitka Display"/>
              </a:rPr>
              <a:t>15-23%= 5 pts</a:t>
            </a:r>
          </a:p>
          <a:p>
            <a:r>
              <a:rPr lang="en-US" sz="2000">
                <a:latin typeface="Sitka Display"/>
              </a:rPr>
              <a:t>0-14%= 0 pts</a:t>
            </a:r>
            <a:br>
              <a:rPr lang="en-US" sz="2000">
                <a:latin typeface="Sitka Display"/>
              </a:rPr>
            </a:br>
            <a:endParaRPr lang="en-US" sz="2000">
              <a:latin typeface="Sitka Display"/>
            </a:endParaRPr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205462-B3E6-19A2-609B-89BB9790880C}"/>
              </a:ext>
            </a:extLst>
          </p:cNvPr>
          <p:cNvSpPr txBox="1"/>
          <p:nvPr/>
        </p:nvSpPr>
        <p:spPr>
          <a:xfrm>
            <a:off x="106370" y="1825384"/>
            <a:ext cx="24513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FFY25 APR 19a1 – Adults with Earned Income - Performance Measure: Percent of persons who accomplished this measure</a:t>
            </a:r>
            <a:r>
              <a:rPr lang="en-US" sz="1400" b="1" i="1">
                <a:latin typeface="Sitka Banner" panose="02000505000000020004" pitchFamily="2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93208A-64BD-4B7E-2123-33889750DFAA}"/>
              </a:ext>
            </a:extLst>
          </p:cNvPr>
          <p:cNvSpPr txBox="1"/>
          <p:nvPr/>
        </p:nvSpPr>
        <p:spPr>
          <a:xfrm>
            <a:off x="368522" y="2816481"/>
            <a:ext cx="2557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400" i="1" err="1">
                <a:latin typeface="Sitka Banner" panose="02000505000000020004" pitchFamily="2" charset="0"/>
              </a:rPr>
              <a:t>Stdev.p</a:t>
            </a:r>
            <a:r>
              <a:rPr lang="en-US" sz="1400" i="1">
                <a:latin typeface="Sitka Banner" panose="02000505000000020004" pitchFamily="2" charset="0"/>
              </a:rPr>
              <a:t> calculation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838EC4-21C0-ABC7-FED9-2183DC714A07}"/>
              </a:ext>
            </a:extLst>
          </p:cNvPr>
          <p:cNvSpPr txBox="1"/>
          <p:nvPr/>
        </p:nvSpPr>
        <p:spPr>
          <a:xfrm>
            <a:off x="55093" y="3610982"/>
            <a:ext cx="3068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FY25 APR Q5 - Number of Heads of Households and Adult Stayers in the project more than 365 days = 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23C2E7A-5EC1-D546-00C6-F6E0F9954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" y="2835329"/>
            <a:ext cx="262151" cy="24386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A12774C-8CF4-D1CA-4D69-53413137BB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13039" y="1152144"/>
            <a:ext cx="8772591" cy="564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83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F2542-AE79-09D8-BDAF-738B432F7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2776" y="64340"/>
            <a:ext cx="4550665" cy="960896"/>
          </a:xfrm>
        </p:spPr>
        <p:txBody>
          <a:bodyPr>
            <a:noAutofit/>
          </a:bodyPr>
          <a:lstStyle/>
          <a:p>
            <a:r>
              <a:rPr lang="en-US" sz="1800">
                <a:latin typeface="Sitka Display"/>
              </a:rPr>
              <a:t>15B. Increases in Client Income at Annual Assessment-RRH &amp; TH</a:t>
            </a:r>
            <a:br>
              <a:rPr lang="en-US" sz="1800">
                <a:latin typeface="Sitka Display"/>
              </a:rPr>
            </a:br>
            <a:r>
              <a:rPr lang="en-US" sz="1800">
                <a:latin typeface="Sitka Display"/>
              </a:rPr>
              <a:t>Attachment #6b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965B48-7686-86FA-710A-69F748B4AE4E}"/>
              </a:ext>
            </a:extLst>
          </p:cNvPr>
          <p:cNvSpPr txBox="1"/>
          <p:nvPr/>
        </p:nvSpPr>
        <p:spPr>
          <a:xfrm>
            <a:off x="275598" y="95517"/>
            <a:ext cx="274320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0%= 0 pts</a:t>
            </a:r>
            <a:br>
              <a:rPr lang="en-US" sz="2000">
                <a:latin typeface="Sitka Display"/>
              </a:rPr>
            </a:br>
            <a:endParaRPr lang="en-US" sz="2000">
              <a:latin typeface="Sitka Display"/>
            </a:endParaRPr>
          </a:p>
          <a:p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7B65B7-D8E6-2248-902F-069839630322}"/>
              </a:ext>
            </a:extLst>
          </p:cNvPr>
          <p:cNvSpPr txBox="1"/>
          <p:nvPr/>
        </p:nvSpPr>
        <p:spPr>
          <a:xfrm>
            <a:off x="106370" y="1825384"/>
            <a:ext cx="24513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Source: FFY25 APR 19a1 – Adults with Earned Income - Performance Measure: Percent of persons who accomplished this measure</a:t>
            </a:r>
            <a:r>
              <a:rPr lang="en-US" sz="1400" b="1" i="1">
                <a:latin typeface="Sitka Banner" panose="02000505000000020004" pitchFamily="2" charset="0"/>
              </a:rPr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ABA005-0955-1E5F-B329-C9D57C0D9DD4}"/>
              </a:ext>
            </a:extLst>
          </p:cNvPr>
          <p:cNvSpPr txBox="1"/>
          <p:nvPr/>
        </p:nvSpPr>
        <p:spPr>
          <a:xfrm>
            <a:off x="368522" y="2816481"/>
            <a:ext cx="25573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 and Avg/</a:t>
            </a:r>
            <a:r>
              <a:rPr lang="en-US" sz="1400" i="1" err="1">
                <a:latin typeface="Sitka Banner" panose="02000505000000020004" pitchFamily="2" charset="0"/>
              </a:rPr>
              <a:t>Stdev.p</a:t>
            </a:r>
            <a:r>
              <a:rPr lang="en-US" sz="1400" i="1">
                <a:latin typeface="Sitka Banner" panose="02000505000000020004" pitchFamily="2" charset="0"/>
              </a:rPr>
              <a:t> calculation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5DAB7A-BA87-3DAB-D3C0-3F7167AA446A}"/>
              </a:ext>
            </a:extLst>
          </p:cNvPr>
          <p:cNvSpPr txBox="1"/>
          <p:nvPr/>
        </p:nvSpPr>
        <p:spPr>
          <a:xfrm>
            <a:off x="55093" y="3610982"/>
            <a:ext cx="30685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FY25 APR Q5 - Number of Heads of Households and Adult Stayers in the project more than 365 days = 0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5B7B98-0202-9A72-2F32-B3DFD14B8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0" y="2835329"/>
            <a:ext cx="262151" cy="24386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ACC7342-002A-F446-F680-E7273481D3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7665" y="1124713"/>
            <a:ext cx="9087966" cy="564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76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9B4D1-2949-E954-7562-85745EA71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C0D78-5B63-E831-3C7A-6A53941F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1335" y="12850"/>
            <a:ext cx="4550665" cy="960896"/>
          </a:xfrm>
        </p:spPr>
        <p:txBody>
          <a:bodyPr>
            <a:noAutofit/>
          </a:bodyPr>
          <a:lstStyle/>
          <a:p>
            <a:r>
              <a:rPr lang="en-US" sz="1800">
                <a:latin typeface="Sitka Display"/>
              </a:rPr>
              <a:t>18. Tracking Participant outcomes - % Exit to unknown destinations</a:t>
            </a:r>
            <a:br>
              <a:rPr lang="en-US" sz="1800">
                <a:latin typeface="Sitka Display"/>
              </a:rPr>
            </a:br>
            <a:r>
              <a:rPr lang="en-US" sz="1800">
                <a:latin typeface="Sitka Display"/>
              </a:rPr>
              <a:t>Attachment #7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EDB610-45BB-C112-C246-AC32D023C6FC}"/>
              </a:ext>
            </a:extLst>
          </p:cNvPr>
          <p:cNvSpPr txBox="1"/>
          <p:nvPr/>
        </p:nvSpPr>
        <p:spPr>
          <a:xfrm>
            <a:off x="228444" y="1579511"/>
            <a:ext cx="28093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latin typeface="Sitka Display"/>
                <a:ea typeface="+mn-lt"/>
                <a:cs typeface="+mn-lt"/>
              </a:rPr>
              <a:t>Source: FY25 APR Q23c. OS Total – Exits to Deceased / APR Q5 Total Leavers</a:t>
            </a:r>
            <a:endParaRPr lang="en-US" sz="1400">
              <a:latin typeface="Sitka Display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4AA39B-53F1-E31A-2E1B-2EE8D029A670}"/>
              </a:ext>
            </a:extLst>
          </p:cNvPr>
          <p:cNvSpPr txBox="1"/>
          <p:nvPr/>
        </p:nvSpPr>
        <p:spPr>
          <a:xfrm>
            <a:off x="262152" y="2851245"/>
            <a:ext cx="28093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>
                <a:latin typeface="Sitka Banner" panose="02000505000000020004" pitchFamily="2" charset="0"/>
              </a:rPr>
              <a:t>Not Applicable to the question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2FA5D6-730A-E818-C139-D8FF4266D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0093"/>
            <a:ext cx="262151" cy="2438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3F5426-F9EB-78F6-63D4-A125915EBE4C}"/>
              </a:ext>
            </a:extLst>
          </p:cNvPr>
          <p:cNvSpPr txBox="1"/>
          <p:nvPr/>
        </p:nvSpPr>
        <p:spPr>
          <a:xfrm>
            <a:off x="471545" y="0"/>
            <a:ext cx="2743200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Sitka Display"/>
              </a:rPr>
              <a:t>Scoring Rubric</a:t>
            </a:r>
          </a:p>
          <a:p>
            <a:endParaRPr lang="en-US" sz="2000">
              <a:latin typeface="Sitka Display"/>
            </a:endParaRPr>
          </a:p>
          <a:p>
            <a:r>
              <a:rPr lang="en-US" sz="2000">
                <a:latin typeface="Sitka Display"/>
              </a:rPr>
              <a:t>&lt; 10% = 5 pts</a:t>
            </a:r>
            <a:br>
              <a:rPr lang="en-US" sz="2000">
                <a:latin typeface="Sitka Display"/>
              </a:rPr>
            </a:br>
            <a:r>
              <a:rPr lang="en-US" sz="2000">
                <a:latin typeface="Sitka Display"/>
              </a:rPr>
              <a:t>≥ 10% = 0 pts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97B904-0606-1DBA-B975-693E237D6DA7}"/>
              </a:ext>
            </a:extLst>
          </p:cNvPr>
          <p:cNvSpPr txBox="1"/>
          <p:nvPr/>
        </p:nvSpPr>
        <p:spPr>
          <a:xfrm>
            <a:off x="104705" y="3578351"/>
            <a:ext cx="2016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i="1">
                <a:latin typeface="Sitka Banner" panose="02000505000000020004" pitchFamily="2" charset="0"/>
              </a:rPr>
              <a:t>Any projects with no leavers – excl. Leavers (Exits to Deceased, Foster Care, Hospital, and Long-Term care facility)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2F7E89B-DE44-FBE0-8D38-B62DE15874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28873" y="1069848"/>
            <a:ext cx="8858422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153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C366-22FF-4972-CF29-7AF747A3E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00168-7CB5-5C92-5535-33166F1BA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Sitka Display"/>
              </a:rPr>
              <a:t>Errors in data should be reported to </a:t>
            </a:r>
            <a:r>
              <a:rPr lang="en-US" dirty="0">
                <a:latin typeface="Sitka Display"/>
                <a:hlinkClick r:id="rId2"/>
              </a:rPr>
              <a:t>tgillespie@caresny.org</a:t>
            </a:r>
            <a:r>
              <a:rPr lang="en-US" dirty="0">
                <a:latin typeface="Sitka Display"/>
              </a:rPr>
              <a:t> by end of day </a:t>
            </a:r>
            <a:r>
              <a:rPr lang="en-US" b="1" dirty="0">
                <a:latin typeface="Sitka Display"/>
              </a:rPr>
              <a:t>June 24th, 2026.  </a:t>
            </a:r>
            <a:r>
              <a:rPr lang="en-US" dirty="0">
                <a:latin typeface="Sitka Display"/>
              </a:rPr>
              <a:t>Note that data from APRs cannot be updated, but errors in calculations or in data submitted by those not entering into the HMIS will be assesses and corrected if possible. </a:t>
            </a:r>
            <a:endParaRPr lang="en-US" dirty="0"/>
          </a:p>
          <a:p>
            <a:r>
              <a:rPr lang="en-US" dirty="0"/>
              <a:t>Part 1 and 2 applications are due by </a:t>
            </a:r>
            <a:r>
              <a:rPr lang="en-US" b="1" dirty="0"/>
              <a:t>July 2</a:t>
            </a:r>
            <a:r>
              <a:rPr lang="en-US" b="1" baseline="30000" dirty="0"/>
              <a:t>nd</a:t>
            </a:r>
            <a:r>
              <a:rPr lang="en-US" b="1" dirty="0"/>
              <a:t>, 2026</a:t>
            </a:r>
            <a:r>
              <a:rPr lang="en-US" dirty="0"/>
              <a:t>. Late submissions will lose points, per the CoC’s Written Process.</a:t>
            </a:r>
          </a:p>
          <a:p>
            <a:r>
              <a:rPr lang="en-US" dirty="0"/>
              <a:t>For questions regarding this process, please contact Taylor Gillespie at </a:t>
            </a:r>
            <a:r>
              <a:rPr lang="en-US" dirty="0">
                <a:hlinkClick r:id="rId2"/>
              </a:rPr>
              <a:t>tgillespie@caresny.org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412197"/>
      </p:ext>
    </p:extLst>
  </p:cSld>
  <p:clrMapOvr>
    <a:masterClrMapping/>
  </p:clrMapOvr>
</p:sld>
</file>

<file path=ppt/theme/theme1.xml><?xml version="1.0" encoding="utf-8"?>
<a:theme xmlns:a="http://schemas.openxmlformats.org/drawingml/2006/main" name="2019 CARES Powerpoint Template">
  <a:themeElements>
    <a:clrScheme name="CARES3">
      <a:dk1>
        <a:srgbClr val="00293C"/>
      </a:dk1>
      <a:lt1>
        <a:srgbClr val="FFFFFF"/>
      </a:lt1>
      <a:dk2>
        <a:srgbClr val="000000"/>
      </a:dk2>
      <a:lt2>
        <a:srgbClr val="F1F3CE"/>
      </a:lt2>
      <a:accent1>
        <a:srgbClr val="00293C"/>
      </a:accent1>
      <a:accent2>
        <a:srgbClr val="1E656D"/>
      </a:accent2>
      <a:accent3>
        <a:srgbClr val="379B7E"/>
      </a:accent3>
      <a:accent4>
        <a:srgbClr val="F62A00"/>
      </a:accent4>
      <a:accent5>
        <a:srgbClr val="0062AC"/>
      </a:accent5>
      <a:accent6>
        <a:srgbClr val="62A39F"/>
      </a:accent6>
      <a:hlink>
        <a:srgbClr val="34A7FE"/>
      </a:hlink>
      <a:folHlink>
        <a:srgbClr val="0067B4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0D449DA9-F4C1-4A04-8DA4-34FB4F36DC13}" vid="{C0FE691C-33A0-4752-BCE2-D76516DB4E7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fc7023-d9f3-4f5e-aa33-19a8d5eb844c">
      <Terms xmlns="http://schemas.microsoft.com/office/infopath/2007/PartnerControls"/>
    </lcf76f155ced4ddcb4097134ff3c332f>
    <TaxCatchAll xmlns="dea18541-1bc0-4e8f-90cb-e30c47a00cc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EB994E8E8371488EAC1E3ECA3A5620" ma:contentTypeVersion="19" ma:contentTypeDescription="Create a new document." ma:contentTypeScope="" ma:versionID="b8e6b9bb7552454efd625d40a2ee7f3a">
  <xsd:schema xmlns:xsd="http://www.w3.org/2001/XMLSchema" xmlns:xs="http://www.w3.org/2001/XMLSchema" xmlns:p="http://schemas.microsoft.com/office/2006/metadata/properties" xmlns:ns2="19e29c86-62ba-4092-a1d0-29c1375d90a7" xmlns:ns3="bd82fab0-0dcf-45a5-87d2-d0cc6fdb1ac6" targetNamespace="http://schemas.microsoft.com/office/2006/metadata/properties" ma:root="true" ma:fieldsID="6f8b24b53993d1b06a4676d564e0644a" ns2:_="" ns3:_="">
    <xsd:import namespace="19e29c86-62ba-4092-a1d0-29c1375d90a7"/>
    <xsd:import namespace="bd82fab0-0dcf-45a5-87d2-d0cc6fdb1a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TeamsChannel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29c86-62ba-4092-a1d0-29c1375d90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TeamsChannel" ma:index="20" nillable="true" ma:displayName="Teams Channel" ma:default="1" ma:description="This folder was created by a Microsoft Teams channel. " ma:format="Dropdown" ma:internalName="TeamsChannel">
      <xsd:simpleType>
        <xsd:restriction base="dms:Boolea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1a1af9e-7778-4115-b24b-0bf6aa17a0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82fab0-0dcf-45a5-87d2-d0cc6fdb1ac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6865d59-c58d-4249-857b-40389b09ddf5}" ma:internalName="TaxCatchAll" ma:showField="CatchAllData" ma:web="bd82fab0-0dcf-45a5-87d2-d0cc6fdb1a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msChannel xmlns="19e29c86-62ba-4092-a1d0-29c1375d90a7">true</TeamsChannel>
    <lcf76f155ced4ddcb4097134ff3c332f xmlns="19e29c86-62ba-4092-a1d0-29c1375d90a7">
      <Terms xmlns="http://schemas.microsoft.com/office/infopath/2007/PartnerControls"/>
    </lcf76f155ced4ddcb4097134ff3c332f>
    <TaxCatchAll xmlns="bd82fab0-0dcf-45a5-87d2-d0cc6fdb1ac6" xsi:nil="true"/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F852D9-AE37-4562-B25E-5B02AF5747B9}">
  <ds:schemaRefs>
    <ds:schemaRef ds:uri="http://purl.org/dc/elements/1.1/"/>
    <ds:schemaRef ds:uri="http://schemas.microsoft.com/office/2006/metadata/properties"/>
    <ds:schemaRef ds:uri="dea18541-1bc0-4e8f-90cb-e30c47a00cc8"/>
    <ds:schemaRef ds:uri="http://www.w3.org/XML/1998/namespace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3efc7023-d9f3-4f5e-aa33-19a8d5eb844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938B760-194D-48A9-A8F6-51008D854D5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080E8D7-F245-4CE8-8F5C-8F9CE8076A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e29c86-62ba-4092-a1d0-29c1375d90a7"/>
    <ds:schemaRef ds:uri="bd82fab0-0dcf-45a5-87d2-d0cc6fdb1a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E25C339-AEC7-4A4B-BBA0-A3BA9A91A724}">
  <ds:schemaRefs>
    <ds:schemaRef ds:uri="19e29c86-62ba-4092-a1d0-29c1375d90a7"/>
    <ds:schemaRef ds:uri="bd82fab0-0dcf-45a5-87d2-d0cc6fdb1ac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5.xml><?xml version="1.0" encoding="utf-8"?>
<ds:datastoreItem xmlns:ds="http://schemas.openxmlformats.org/officeDocument/2006/customXml" ds:itemID="{A9EC52BC-5F15-417C-B6BC-02D99017577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70c51f0-5ade-416b-ba91-f5a3faf9008a}" enabled="0" method="" siteId="{b70c51f0-5ade-416b-ba91-f5a3faf9008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NY-523 HMIS Annual Report</Template>
  <TotalTime>5</TotalTime>
  <Words>1221</Words>
  <Application>Microsoft Office PowerPoint</Application>
  <PresentationFormat>Widescreen</PresentationFormat>
  <Paragraphs>125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Franklin Gothic Book</vt:lpstr>
      <vt:lpstr>Sitka Banner</vt:lpstr>
      <vt:lpstr>Sitka Display</vt:lpstr>
      <vt:lpstr>Wingdings 2</vt:lpstr>
      <vt:lpstr>2019 CARES Powerpoint Template</vt:lpstr>
      <vt:lpstr>StHC CoC (NY-511)</vt:lpstr>
      <vt:lpstr>Purpose / Agenda</vt:lpstr>
      <vt:lpstr>Notes on the 2026 Rank &amp; review Data attachments</vt:lpstr>
      <vt:lpstr>Scoring Methodology</vt:lpstr>
      <vt:lpstr>10. Length of Time between Project Start Date and Residential Move-in Date Attachment #1</vt:lpstr>
      <vt:lpstr>11. Positive Outcomes  Attachment #2</vt:lpstr>
      <vt:lpstr>12. Positive Outcomes - Leavers Attachment #3</vt:lpstr>
      <vt:lpstr>13. EXITS TO HOMELESSNESS Attachment #4</vt:lpstr>
      <vt:lpstr>14. RETURN TO HOMELESSNESS  ATTACHMENT #5</vt:lpstr>
      <vt:lpstr>15a. Increases in Client Income at Exit-PSH Attachment #6a</vt:lpstr>
      <vt:lpstr>15a. Increases in Client Income at Exit-TH/RRH Attachment #6a</vt:lpstr>
      <vt:lpstr>15B. Increases in Client Income at Annual Assessment-PSH Attachment #6b</vt:lpstr>
      <vt:lpstr>15B. Increases in Client Income at Annual Assessment-RRH &amp; TH Attachment #6b</vt:lpstr>
      <vt:lpstr>18. Tracking Participant outcomes - % Exit to unknown destinations Attachment #7</vt:lpstr>
      <vt:lpstr>Application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kelsey</dc:creator>
  <cp:lastModifiedBy>Taylor Gillespie</cp:lastModifiedBy>
  <cp:revision>1</cp:revision>
  <dcterms:created xsi:type="dcterms:W3CDTF">2024-03-27T23:20:08Z</dcterms:created>
  <dcterms:modified xsi:type="dcterms:W3CDTF">2026-06-17T17:32:17Z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0x01010090EB994E8E8371488EAC1E3ECA3A5620</vt:lpwstr>
  </property>
  <property fmtid="{D5CDD505-2E9C-101B-9397-08002B2CF9AE}" pid="3" name="MediaServiceImageTags">
    <vt:lpwstr/>
  </property>
  <property fmtid="{D5CDD505-2E9C-101B-9397-08002B2CF9AE}" pid="4" name="TeamsChannel">
    <vt:bool>true</vt:bool>
  </property>
  <property fmtid="{D5CDD505-2E9C-101B-9397-08002B2CF9AE}" pid="5" name="Order">
    <vt:r8>844000</vt:r8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